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3.png" ContentType="image/png"/>
  <Override PartName="/ppt/media/image12.jpeg" ContentType="image/jpeg"/>
  <Override PartName="/ppt/media/image6.jpeg" ContentType="image/jpeg"/>
  <Override PartName="/ppt/media/image3.png" ContentType="image/png"/>
  <Override PartName="/ppt/media/image1.jpeg" ContentType="image/jpeg"/>
  <Override PartName="/ppt/media/image5.png" ContentType="image/png"/>
  <Override PartName="/ppt/media/image9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4.png" ContentType="image/png"/>
  <Override PartName="/ppt/media/image10.jpeg" ContentType="image/jpeg"/>
  <Override PartName="/ppt/media/image4.png" ContentType="image/png"/>
  <Override PartName="/ppt/media/image11.jpeg" ContentType="image/jpe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3200" spc="-1" strike="noStrike">
              <a:latin typeface="Source Sans Pro Black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805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3200" spc="-1" strike="noStrike">
              <a:latin typeface="Source Sans Pro Black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3200" spc="-1" strike="noStrike">
              <a:latin typeface="Source Sans Pro Black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20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8040" y="227304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20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8040" y="4563360"/>
            <a:ext cx="292068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805320"/>
            <a:ext cx="907164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1" lang="en-US" sz="3200" spc="-1" strike="noStrike">
              <a:latin typeface="Source Sans Pro Black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56336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2273040"/>
            <a:ext cx="442692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563360"/>
            <a:ext cx="9071640" cy="20912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16200"/>
            <a:ext cx="10080000" cy="7570080"/>
          </a:xfrm>
          <a:prstGeom prst="rect">
            <a:avLst/>
          </a:prstGeom>
          <a:ln w="2160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11200" y="3317400"/>
            <a:ext cx="5895000" cy="114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288720" y="6995160"/>
            <a:ext cx="16776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48120" y="6995160"/>
            <a:ext cx="20232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953120" y="6995160"/>
            <a:ext cx="180324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7CD20D8-C3E1-4C0A-A0AC-5086AD949773}" type="slidenum"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1400" spc="-1" strike="noStrike">
              <a:latin typeface="Century Gothic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4760" y="0"/>
            <a:ext cx="10066680" cy="7560000"/>
          </a:xfrm>
          <a:prstGeom prst="rect">
            <a:avLst/>
          </a:prstGeom>
          <a:ln w="2160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05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2273040"/>
            <a:ext cx="9071640" cy="4384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Click to edit the outline text format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Second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Third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Fourth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Fifth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Sixth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Impact"/>
              </a:rPr>
              <a:t>Seventh Outline Level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288360" y="6995160"/>
            <a:ext cx="16776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3947760" y="6995160"/>
            <a:ext cx="20232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7952760" y="6995160"/>
            <a:ext cx="180324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6EDBB46-B2B5-4CF6-A54F-ADF2234C6678}" type="slidenum"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275800" y="3425400"/>
            <a:ext cx="455400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cs-CZ" sz="3600" spc="-1" strike="noStrike">
                <a:solidFill>
                  <a:srgbClr val="ffffff"/>
                </a:solidFill>
                <a:latin typeface="Source Sans Pro Black"/>
              </a:rPr>
              <a:t>Niners a ERKO</a:t>
            </a:r>
            <a:endParaRPr b="1" lang="cs-CZ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257800" y="4050720"/>
            <a:ext cx="4572000" cy="143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cs-CZ" sz="2200" spc="-1" strike="noStrike">
                <a:solidFill>
                  <a:srgbClr val="ffffff"/>
                </a:solidFill>
                <a:latin typeface="Source Sans Pro Black"/>
              </a:rPr>
              <a:t>RoboPalach</a:t>
            </a:r>
            <a:endParaRPr b="1" lang="cs-CZ" sz="2200" spc="-1" strike="noStrike">
              <a:solidFill>
                <a:srgbClr val="ffffff"/>
              </a:solidFill>
              <a:latin typeface="Source Sans Pro Black"/>
            </a:endParaRPr>
          </a:p>
          <a:p>
            <a:r>
              <a:rPr b="1" lang="cs-CZ" sz="1800" spc="-1" strike="noStrike">
                <a:solidFill>
                  <a:srgbClr val="ffffff"/>
                </a:solidFill>
                <a:latin typeface="Source Sans Pro Black"/>
              </a:rPr>
              <a:t>Gymnázium Jana Palacha, Mělník</a:t>
            </a:r>
            <a:endParaRPr b="1" lang="cs-CZ" sz="1800" spc="-1" strike="noStrike">
              <a:solidFill>
                <a:srgbClr val="ffffff"/>
              </a:solidFill>
              <a:latin typeface="Source Sans Pro Black"/>
            </a:endParaRPr>
          </a:p>
          <a:p>
            <a:endParaRPr b="1" lang="cs-CZ" sz="1800" spc="-1" strike="noStrike">
              <a:solidFill>
                <a:srgbClr val="ffffff"/>
              </a:solidFill>
              <a:latin typeface="Source Sans Pro Black"/>
            </a:endParaRPr>
          </a:p>
          <a:p>
            <a:endParaRPr b="1" lang="cs-CZ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ERKO - DPS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 rot="10800000">
            <a:off x="1599840" y="2057040"/>
            <a:ext cx="6439320" cy="470592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ERKO – DPS v “plné polní”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 rot="16200000">
            <a:off x="2648520" y="1962720"/>
            <a:ext cx="5321520" cy="538344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ERKO – s podvozkem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061000" y="2257560"/>
            <a:ext cx="6168600" cy="460044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Malý robot (splňuje podmínky většiny robotických soutěží)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Uzavřený =&gt; základní deska, na kterou se připojují moduly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Navržený primárně pro začátečníky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– DPS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podvozek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28600" y="2311200"/>
            <a:ext cx="5644800" cy="3175200"/>
          </a:xfrm>
          <a:prstGeom prst="rect">
            <a:avLst/>
          </a:prstGeom>
          <a:ln w="21600"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5237280" y="3886200"/>
            <a:ext cx="4840920" cy="272304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vysokozdvih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734400" y="2244600"/>
            <a:ext cx="2466000" cy="4384800"/>
          </a:xfrm>
          <a:prstGeom prst="rect">
            <a:avLst/>
          </a:prstGeom>
          <a:ln w="2160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257800" y="1600200"/>
            <a:ext cx="4572000" cy="2571840"/>
          </a:xfrm>
          <a:prstGeom prst="rect">
            <a:avLst/>
          </a:prstGeom>
          <a:ln w="2160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4572000" y="4632480"/>
            <a:ext cx="4363200" cy="245412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Tank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07360" y="2057400"/>
            <a:ext cx="5050440" cy="2840760"/>
          </a:xfrm>
          <a:prstGeom prst="rect">
            <a:avLst/>
          </a:prstGeom>
          <a:ln w="21600"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4830840" y="3657600"/>
            <a:ext cx="5247360" cy="295164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Niners se v prvních testech osvědčili jako lepší nápad</a:t>
            </a:r>
            <a:endParaRPr b="1" lang="en-US" sz="3200" spc="-1" strike="noStrike">
              <a:latin typeface="Source Sans Pro Black"/>
            </a:endParaRPr>
          </a:p>
          <a:p>
            <a:pPr algn="ctr"/>
            <a:r>
              <a:rPr b="1" lang="en-US" sz="1500" spc="-1" strike="noStrike">
                <a:latin typeface="Source Sans Pro Black"/>
              </a:rPr>
              <a:t>Desku podobnou ERKU vymýšlejí v octopusLAB</a:t>
            </a:r>
            <a:endParaRPr b="1" lang="en-US" sz="15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Software a programovací možnosti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Wiring(Arduino)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MicroPython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NinOS – náš vlastní systém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Esp32</a:t>
            </a:r>
            <a:endParaRPr b="1" lang="en-US" sz="32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Wiring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581400" y="2286000"/>
            <a:ext cx="3990600" cy="422928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MicroPython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09840" y="2295720"/>
            <a:ext cx="6096240" cy="410508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NinOS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57200" y="1787400"/>
            <a:ext cx="8458200" cy="550440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Znalostní skupiny a výuka</a:t>
            </a:r>
            <a:endParaRPr b="1" lang="en-US" sz="32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Zelenáči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6. třída/Prima, prvák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Osvojení základních programátorských návyků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Uvedení do světa robotiky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NinOS a blockly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Zkušení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Seznámení se s elektronickými obvody a součástkami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Návrh vlastního modulu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latin typeface="Source Code Pro Black"/>
              </a:rPr>
              <a:t>3d modelování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latin typeface="Source Code Pro Black"/>
              </a:rPr>
              <a:t>Návrh dps</a:t>
            </a:r>
            <a:endParaRPr b="1" lang="en-US" sz="1800" spc="-1" strike="noStrike">
              <a:solidFill>
                <a:srgbClr val="000000"/>
              </a:solidFill>
              <a:latin typeface="Impact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Wiring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Řešení robotických úloh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Niners - Pokročilý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Bezdrátová komunikace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Složitější robotické úlohy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Python/Wiring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Děkujeme za pozornost </a:t>
            </a:r>
            <a:endParaRPr b="1" lang="en-US" sz="3200" spc="-1" strike="noStrike">
              <a:latin typeface="Source Sans Pro Black"/>
            </a:endParaRPr>
          </a:p>
          <a:p>
            <a:pPr algn="ctr"/>
            <a:r>
              <a:rPr b="1" lang="en-US" sz="3200" spc="-1" strike="noStrike">
                <a:latin typeface="Source Sans Pro Black"/>
              </a:rPr>
              <a:t>a </a:t>
            </a:r>
            <a:endParaRPr b="1" lang="en-US" sz="3200" spc="-1" strike="noStrike">
              <a:latin typeface="Source Sans Pro Black"/>
            </a:endParaRPr>
          </a:p>
          <a:p>
            <a:pPr algn="ctr"/>
            <a:r>
              <a:rPr b="1" lang="en-US" sz="3200" spc="-1" strike="noStrike">
                <a:latin typeface="Source Sans Pro Black"/>
              </a:rPr>
              <a:t>neváhejte se na cokoliv zeptat</a:t>
            </a:r>
            <a:endParaRPr b="1" lang="en-US" sz="32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cs-CZ" sz="3200" spc="-1" strike="noStrike">
                <a:solidFill>
                  <a:srgbClr val="000000"/>
                </a:solidFill>
                <a:latin typeface="Source Sans Pro Black"/>
              </a:rPr>
              <a:t>Co je Esp32 a co umí?</a:t>
            </a:r>
            <a:endParaRPr b="1" lang="cs-CZ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2273040"/>
            <a:ext cx="5211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cs-CZ" sz="1800" spc="-1" strike="noStrike">
                <a:solidFill>
                  <a:srgbClr val="000000"/>
                </a:solidFill>
                <a:latin typeface="Source Sans Pro Black"/>
              </a:rPr>
              <a:t>velice povedený  nástupce Esp8266</a:t>
            </a:r>
            <a:endParaRPr b="1" lang="cs-CZ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cs-CZ" sz="1800" spc="-1" strike="noStrike">
                <a:solidFill>
                  <a:srgbClr val="000000"/>
                </a:solidFill>
                <a:latin typeface="Source Sans Pro Black"/>
              </a:rPr>
              <a:t>V našich končinách není moc známé</a:t>
            </a:r>
            <a:endParaRPr b="1" lang="cs-CZ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cs-CZ" sz="1800" spc="-1" strike="noStrike">
                <a:solidFill>
                  <a:srgbClr val="000000"/>
                </a:solidFill>
                <a:latin typeface="Source Sans Pro Black"/>
              </a:rPr>
              <a:t>Samotná vývojová deska není vhodná pro začátečníky</a:t>
            </a:r>
            <a:endParaRPr b="1" lang="cs-CZ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cs-CZ" sz="1800" spc="-1" strike="noStrike">
                <a:solidFill>
                  <a:srgbClr val="000000"/>
                </a:solidFill>
                <a:latin typeface="Source Sans Pro Black"/>
              </a:rPr>
              <a:t>Nečekané možnosti díky podpoře programování ve Wiring a microPythonu</a:t>
            </a:r>
            <a:endParaRPr b="1" lang="cs-CZ" sz="18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5715000" y="2244600"/>
            <a:ext cx="41983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WiFi a Bluetooth 4.2(BLE)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Dvě jádra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160 Mhz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Flash 4MB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SRAM 512kB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36 GPIO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Source Sans Pro Black"/>
              </a:rPr>
              <a:t>Podpora SPI, I2C, UART</a:t>
            </a:r>
            <a:endParaRPr b="1" lang="en-US" sz="18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Je opravdu tak dobré?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graphicFrame>
        <p:nvGraphicFramePr>
          <p:cNvPr id="91" name="Table 2"/>
          <p:cNvGraphicFramePr/>
          <p:nvPr/>
        </p:nvGraphicFramePr>
        <p:xfrm>
          <a:off x="504000" y="2273040"/>
          <a:ext cx="9071280" cy="3116520"/>
        </p:xfrm>
        <a:graphic>
          <a:graphicData uri="http://schemas.openxmlformats.org/drawingml/2006/table">
            <a:tbl>
              <a:tblPr/>
              <a:tblGrid>
                <a:gridCol w="3023640"/>
                <a:gridCol w="3023640"/>
                <a:gridCol w="3024360"/>
              </a:tblGrid>
              <a:tr h="3463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Esp32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Arduino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Počet jader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Architektura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32bit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8bit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Frekvecne CPU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160Mhz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16Mhz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WiFi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Bluetooth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Flash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4/16Mb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32KB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RAM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512KB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2KB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GPIO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Sběrnice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SPI, I2C, UART, CAN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SPI,I2C, UART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ADC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DAC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PWM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6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Cena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5$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3$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Není nebe bez mráčku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Některé piny nelze použít i přes to, že jsou na deskách vyvedeny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Jiné piny zase ovlivňují boot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Jeden celý analogový kanál nefunguje při používání WiFi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Ohlídat, který pin lze použít je pro začátečníka složité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to nás vedlo k vytvoření vlastních vývojových desek.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Niners a ERKO</a:t>
            </a:r>
            <a:endParaRPr b="1" lang="en-US" sz="32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Proč vlastní desky?</a:t>
            </a:r>
            <a:endParaRPr b="1" lang="en-US" sz="3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29560" y="22860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Původní důvody: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Zjednodušit si práci s Esp32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Rychlé ověření nápadů a programů na funkčním hardware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Něco se naučit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Nynější důvody: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Vytvořit vlastní platformu pro začátečníky i pokročilé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Mít vysoce modulární desku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Něco se naučit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400" spc="-1" strike="noStrike">
                <a:solidFill>
                  <a:srgbClr val="000000"/>
                </a:solidFill>
                <a:latin typeface="Source Code Pro Black"/>
              </a:rPr>
              <a:t>Předat zkušenosti dál</a:t>
            </a:r>
            <a:endParaRPr b="1" lang="en-US" sz="14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805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US" sz="3200" spc="-1" strike="noStrike">
                <a:latin typeface="Source Sans Pro Black"/>
              </a:rPr>
              <a:t>Na začátku byl nápad.</a:t>
            </a:r>
            <a:endParaRPr b="1" lang="en-US" sz="3200" spc="-1" strike="noStrike">
              <a:latin typeface="Source Sans Pro Black"/>
            </a:endParaRPr>
          </a:p>
          <a:p>
            <a:pPr algn="ctr"/>
            <a:r>
              <a:rPr b="1" lang="en-US" sz="3200" spc="-1" strike="noStrike">
                <a:latin typeface="Source Sans Pro Black"/>
              </a:rPr>
              <a:t>Dva nápady</a:t>
            </a:r>
            <a:endParaRPr b="1" lang="en-US" sz="3200" spc="-1" strike="noStrike">
              <a:latin typeface="Source Sans Pro Black"/>
            </a:endParaRPr>
          </a:p>
          <a:p>
            <a:pPr algn="ctr"/>
            <a:r>
              <a:rPr b="1" lang="en-US" sz="2000" spc="-1" strike="noStrike">
                <a:latin typeface="Source Sans Pro Black"/>
              </a:rPr>
              <a:t>Větší a otevřenější ERKO proti malým a uzavřeným Niners</a:t>
            </a:r>
            <a:endParaRPr b="1" lang="en-US" sz="2000" spc="-1" strike="noStrike"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80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ERKO – E</a:t>
            </a:r>
            <a:r>
              <a:rPr b="1" lang="en-US" sz="2400" spc="-1" strike="noStrike">
                <a:solidFill>
                  <a:srgbClr val="000000"/>
                </a:solidFill>
                <a:latin typeface="Source Sans Pro Black"/>
              </a:rPr>
              <a:t>sp32</a:t>
            </a:r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 R</a:t>
            </a:r>
            <a:r>
              <a:rPr b="1" lang="en-US" sz="2400" spc="-1" strike="noStrike">
                <a:solidFill>
                  <a:srgbClr val="000000"/>
                </a:solidFill>
                <a:latin typeface="Source Sans Pro Black"/>
              </a:rPr>
              <a:t>obo</a:t>
            </a:r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 K</a:t>
            </a:r>
            <a:r>
              <a:rPr b="1" lang="en-US" sz="2400" spc="-1" strike="noStrike">
                <a:solidFill>
                  <a:srgbClr val="000000"/>
                </a:solidFill>
                <a:latin typeface="Source Sans Pro Black"/>
              </a:rPr>
              <a:t>it</a:t>
            </a:r>
            <a:r>
              <a:rPr b="1" lang="en-US" sz="3200" spc="-1" strike="noStrike">
                <a:solidFill>
                  <a:srgbClr val="000000"/>
                </a:solidFill>
                <a:latin typeface="Source Sans Pro Black"/>
              </a:rPr>
              <a:t> O</a:t>
            </a: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ne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2273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Velká deska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Neklade požadavky na uživatele, ale uživatel na ni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Source Sans Pro Black"/>
              </a:rPr>
              <a:t>Co největší volnost</a:t>
            </a:r>
            <a:endParaRPr b="1" lang="en-US" sz="22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Application>LibreOffice/6.2.3.2$Linux_X86_64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2012-11-01T16:42:16Z</dcterms:created>
  <dc:creator/>
  <dc:description>Background design by Yun Chao Xu. Template implementation by Xin Li. 
2013/1/9</dc:description>
  <cp:keywords>Apache OpenOffice business</cp:keywords>
  <dc:language>cs-CZ</dc:language>
  <cp:lastModifiedBy/>
  <dcterms:modified xsi:type="dcterms:W3CDTF">2019-06-04T20:46:35Z</dcterms:modified>
  <cp:revision>12</cp:revision>
  <dc:subject>Presentation Template Design-7</dc:subject>
  <dc:title>Xinxinli Black Edges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